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1"/>
  </p:notesMasterIdLst>
  <p:handoutMasterIdLst>
    <p:handoutMasterId r:id="rId12"/>
  </p:handoutMasterIdLst>
  <p:sldIdLst>
    <p:sldId id="1083" r:id="rId2"/>
    <p:sldId id="1084" r:id="rId3"/>
    <p:sldId id="1085" r:id="rId4"/>
    <p:sldId id="1086" r:id="rId5"/>
    <p:sldId id="1087" r:id="rId6"/>
    <p:sldId id="1088" r:id="rId7"/>
    <p:sldId id="1089" r:id="rId8"/>
    <p:sldId id="1090" r:id="rId9"/>
    <p:sldId id="1091" r:id="rId10"/>
  </p:sldIdLst>
  <p:sldSz cx="9144000" cy="5143500" type="screen16x9"/>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3200" kern="1200">
        <a:solidFill>
          <a:schemeClr val="tx1"/>
        </a:solidFill>
        <a:latin typeface="Arial" charset="0"/>
        <a:ea typeface="+mn-ea"/>
        <a:cs typeface="+mn-cs"/>
      </a:defRPr>
    </a:lvl1pPr>
    <a:lvl2pPr marL="457200" algn="l" rtl="0" eaLnBrk="0" fontAlgn="base" hangingPunct="0">
      <a:spcBef>
        <a:spcPct val="0"/>
      </a:spcBef>
      <a:spcAft>
        <a:spcPct val="0"/>
      </a:spcAft>
      <a:defRPr sz="3200" kern="1200">
        <a:solidFill>
          <a:schemeClr val="tx1"/>
        </a:solidFill>
        <a:latin typeface="Arial" charset="0"/>
        <a:ea typeface="+mn-ea"/>
        <a:cs typeface="+mn-cs"/>
      </a:defRPr>
    </a:lvl2pPr>
    <a:lvl3pPr marL="914400" algn="l" rtl="0" eaLnBrk="0" fontAlgn="base" hangingPunct="0">
      <a:spcBef>
        <a:spcPct val="0"/>
      </a:spcBef>
      <a:spcAft>
        <a:spcPct val="0"/>
      </a:spcAft>
      <a:defRPr sz="3200" kern="1200">
        <a:solidFill>
          <a:schemeClr val="tx1"/>
        </a:solidFill>
        <a:latin typeface="Arial" charset="0"/>
        <a:ea typeface="+mn-ea"/>
        <a:cs typeface="+mn-cs"/>
      </a:defRPr>
    </a:lvl3pPr>
    <a:lvl4pPr marL="1371600" algn="l" rtl="0" eaLnBrk="0" fontAlgn="base" hangingPunct="0">
      <a:spcBef>
        <a:spcPct val="0"/>
      </a:spcBef>
      <a:spcAft>
        <a:spcPct val="0"/>
      </a:spcAft>
      <a:defRPr sz="3200" kern="1200">
        <a:solidFill>
          <a:schemeClr val="tx1"/>
        </a:solidFill>
        <a:latin typeface="Arial" charset="0"/>
        <a:ea typeface="+mn-ea"/>
        <a:cs typeface="+mn-cs"/>
      </a:defRPr>
    </a:lvl4pPr>
    <a:lvl5pPr marL="1828800" algn="l"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3399"/>
    <a:srgbClr val="D7E4BE"/>
    <a:srgbClr val="0330D8"/>
    <a:srgbClr val="00FFFF"/>
    <a:srgbClr val="F0E1C8"/>
    <a:srgbClr val="F2E4CE"/>
    <a:srgbClr val="F4E8D4"/>
    <a:srgbClr val="0066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6" autoAdjust="0"/>
    <p:restoredTop sz="86939" autoAdjust="0"/>
  </p:normalViewPr>
  <p:slideViewPr>
    <p:cSldViewPr snapToGrid="0">
      <p:cViewPr varScale="1">
        <p:scale>
          <a:sx n="141" d="100"/>
          <a:sy n="141" d="100"/>
        </p:scale>
        <p:origin x="280" y="184"/>
      </p:cViewPr>
      <p:guideLst>
        <p:guide orient="horz" pos="162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11" d="100"/>
        <a:sy n="111" d="100"/>
      </p:scale>
      <p:origin x="0" y="4352"/>
    </p:cViewPr>
  </p:sorterViewPr>
  <p:notesViewPr>
    <p:cSldViewPr snapToGrid="0">
      <p:cViewPr varScale="1">
        <p:scale>
          <a:sx n="131" d="100"/>
          <a:sy n="131" d="100"/>
        </p:scale>
        <p:origin x="4008" y="176"/>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3044053"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defTabSz="912813">
              <a:defRPr sz="1200"/>
            </a:lvl1pPr>
          </a:lstStyle>
          <a:p>
            <a:r>
              <a:rPr lang="en-US"/>
              <a:t>GW Summit Memphis 2008</a:t>
            </a:r>
          </a:p>
        </p:txBody>
      </p:sp>
      <p:sp>
        <p:nvSpPr>
          <p:cNvPr id="3075" name="Rectangle 3"/>
          <p:cNvSpPr>
            <a:spLocks noGrp="1" noChangeArrowheads="1"/>
          </p:cNvSpPr>
          <p:nvPr>
            <p:ph type="dt" sz="quarter" idx="1"/>
          </p:nvPr>
        </p:nvSpPr>
        <p:spPr bwMode="auto">
          <a:xfrm>
            <a:off x="3958379" y="0"/>
            <a:ext cx="3045637"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algn="r" defTabSz="912813">
              <a:defRPr sz="1200"/>
            </a:lvl1pPr>
          </a:lstStyle>
          <a:p>
            <a:r>
              <a:rPr lang="en-US"/>
              <a:t>April 1, 2008</a:t>
            </a:r>
          </a:p>
        </p:txBody>
      </p:sp>
      <p:sp>
        <p:nvSpPr>
          <p:cNvPr id="3076" name="Rectangle 4"/>
          <p:cNvSpPr>
            <a:spLocks noGrp="1" noChangeArrowheads="1"/>
          </p:cNvSpPr>
          <p:nvPr>
            <p:ph type="ftr" sz="quarter" idx="2"/>
          </p:nvPr>
        </p:nvSpPr>
        <p:spPr bwMode="auto">
          <a:xfrm>
            <a:off x="1" y="8839200"/>
            <a:ext cx="3044053"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defTabSz="912813">
              <a:defRPr sz="1200"/>
            </a:lvl1pPr>
          </a:lstStyle>
          <a:p>
            <a:endParaRPr lang="en-US"/>
          </a:p>
        </p:txBody>
      </p:sp>
      <p:sp>
        <p:nvSpPr>
          <p:cNvPr id="3077" name="Rectangle 5"/>
          <p:cNvSpPr>
            <a:spLocks noGrp="1" noChangeArrowheads="1"/>
          </p:cNvSpPr>
          <p:nvPr>
            <p:ph type="sldNum" sz="quarter" idx="3"/>
          </p:nvPr>
        </p:nvSpPr>
        <p:spPr bwMode="auto">
          <a:xfrm>
            <a:off x="3958379" y="8839200"/>
            <a:ext cx="3045637"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algn="r" defTabSz="912813">
              <a:defRPr sz="1200"/>
            </a:lvl1pPr>
          </a:lstStyle>
          <a:p>
            <a:fld id="{3981EBF4-6154-46A5-BFB5-0D32347D6179}" type="slidenum">
              <a:rPr lang="en-US"/>
              <a:pPr/>
              <a:t>‹#›</a:t>
            </a:fld>
            <a:endParaRPr lang="en-US"/>
          </a:p>
        </p:txBody>
      </p:sp>
    </p:spTree>
    <p:extLst>
      <p:ext uri="{BB962C8B-B14F-4D97-AF65-F5344CB8AC3E}">
        <p14:creationId xmlns:p14="http://schemas.microsoft.com/office/powerpoint/2010/main" val="3855016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1756" y="4410075"/>
            <a:ext cx="5121488" cy="4178300"/>
          </a:xfrm>
          <a:prstGeom prst="rect">
            <a:avLst/>
          </a:prstGeom>
          <a:noFill/>
          <a:ln w="12700">
            <a:noFill/>
            <a:miter lim="800000"/>
            <a:headEnd/>
            <a:tailEnd/>
          </a:ln>
          <a:effectLst/>
        </p:spPr>
        <p:txBody>
          <a:bodyPr vert="horz" wrap="square" lIns="92195" tIns="45288" rIns="92195" bIns="452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400050" y="695325"/>
            <a:ext cx="6189663" cy="348297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5428533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5325"/>
            <a:ext cx="6189663" cy="3482975"/>
          </a:xfrm>
        </p:spPr>
      </p:sp>
      <p:sp>
        <p:nvSpPr>
          <p:cNvPr id="3" name="Notes Placeholder 2"/>
          <p:cNvSpPr>
            <a:spLocks noGrp="1"/>
          </p:cNvSpPr>
          <p:nvPr>
            <p:ph type="body" idx="1"/>
          </p:nvPr>
        </p:nvSpPr>
        <p:spPr/>
        <p:txBody>
          <a:bodyPr/>
          <a:lstStyle/>
          <a:p>
            <a:r>
              <a:rPr lang="en-US" dirty="0"/>
              <a:t>Notes</a:t>
            </a:r>
          </a:p>
        </p:txBody>
      </p:sp>
    </p:spTree>
    <p:extLst>
      <p:ext uri="{BB962C8B-B14F-4D97-AF65-F5344CB8AC3E}">
        <p14:creationId xmlns:p14="http://schemas.microsoft.com/office/powerpoint/2010/main" val="54458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1192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450" name="Rectangle 2"/>
          <p:cNvSpPr>
            <a:spLocks noGrp="1" noChangeArrowheads="1"/>
          </p:cNvSpPr>
          <p:nvPr>
            <p:ph type="ctrTitle"/>
          </p:nvPr>
        </p:nvSpPr>
        <p:spPr>
          <a:xfrm>
            <a:off x="457200" y="1802198"/>
            <a:ext cx="8001000" cy="681853"/>
          </a:xfrm>
        </p:spPr>
        <p:txBody>
          <a:bodyPr/>
          <a:lstStyle>
            <a:lvl1pPr>
              <a:defRPr sz="4050"/>
            </a:lvl1pPr>
          </a:lstStyle>
          <a:p>
            <a:r>
              <a:rPr lang="en-US"/>
              <a:t>Click to edit Master title style</a:t>
            </a:r>
          </a:p>
        </p:txBody>
      </p:sp>
      <p:sp>
        <p:nvSpPr>
          <p:cNvPr id="104451" name="Rectangle 3"/>
          <p:cNvSpPr>
            <a:spLocks noGrp="1" noChangeArrowheads="1"/>
          </p:cNvSpPr>
          <p:nvPr>
            <p:ph type="subTitle" idx="1"/>
          </p:nvPr>
        </p:nvSpPr>
        <p:spPr>
          <a:xfrm>
            <a:off x="450850" y="2914651"/>
            <a:ext cx="7321550" cy="505267"/>
          </a:xfrm>
        </p:spPr>
        <p:txBody>
          <a:bodyPr/>
          <a:lstStyle>
            <a:lvl1pPr marL="0" indent="0">
              <a:buFontTx/>
              <a:buNone/>
              <a:defRPr/>
            </a:lvl1pPr>
          </a:lstStyle>
          <a:p>
            <a:r>
              <a:rPr lang="en-US"/>
              <a:t>Click to edit Master subtitle style</a:t>
            </a:r>
          </a:p>
        </p:txBody>
      </p:sp>
      <p:sp>
        <p:nvSpPr>
          <p:cNvPr id="104455" name="Rectangle 7"/>
          <p:cNvSpPr>
            <a:spLocks noChangeArrowheads="1"/>
          </p:cNvSpPr>
          <p:nvPr/>
        </p:nvSpPr>
        <p:spPr bwMode="auto">
          <a:xfrm>
            <a:off x="404814" y="4543425"/>
            <a:ext cx="1442703" cy="298160"/>
          </a:xfrm>
          <a:prstGeom prst="rect">
            <a:avLst/>
          </a:prstGeom>
          <a:noFill/>
          <a:ln w="12700">
            <a:noFill/>
            <a:miter lim="800000"/>
            <a:headEnd/>
            <a:tailEnd/>
          </a:ln>
          <a:effectLst/>
        </p:spPr>
        <p:txBody>
          <a:bodyPr wrap="none" lIns="66675" tIns="33338" rIns="66675" bIns="33338">
            <a:spAutoFit/>
          </a:bodyPr>
          <a:lstStyle/>
          <a:p>
            <a:pPr defTabSz="664369"/>
            <a:r>
              <a:rPr lang="en-US" sz="750">
                <a:solidFill>
                  <a:schemeClr val="bg1"/>
                </a:solidFill>
              </a:rPr>
              <a:t>U.S. Department of the Interior</a:t>
            </a:r>
          </a:p>
          <a:p>
            <a:pPr defTabSz="664369"/>
            <a:r>
              <a:rPr lang="en-US" sz="750">
                <a:solidFill>
                  <a:schemeClr val="bg1"/>
                </a:solidFill>
              </a:rPr>
              <a:t>U.S. Geological Survey</a:t>
            </a:r>
          </a:p>
        </p:txBody>
      </p:sp>
      <p:pic>
        <p:nvPicPr>
          <p:cNvPr id="5" name="Picture 1033" descr="ident_4_onscreen_png">
            <a:extLst>
              <a:ext uri="{FF2B5EF4-FFF2-40B4-BE49-F238E27FC236}">
                <a16:creationId xmlns:a16="http://schemas.microsoft.com/office/drawing/2014/main" id="{5675627B-8472-A767-F9F7-A603C37906E5}"/>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381000" y="3095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2" name="Picture 6" descr="Space4Water Portal">
            <a:extLst>
              <a:ext uri="{FF2B5EF4-FFF2-40B4-BE49-F238E27FC236}">
                <a16:creationId xmlns:a16="http://schemas.microsoft.com/office/drawing/2014/main" id="{58F51E9C-6DE7-2F8A-C71B-3058CB38FA5E}"/>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33262" b="33476"/>
          <a:stretch/>
        </p:blipFill>
        <p:spPr bwMode="auto">
          <a:xfrm>
            <a:off x="6552279" y="267877"/>
            <a:ext cx="2299569" cy="764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3137589" y="1258491"/>
            <a:ext cx="5549211" cy="19456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274" y="391716"/>
            <a:ext cx="1539652" cy="277058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97778" y="391716"/>
            <a:ext cx="2779222" cy="27705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6" descr="Space4Water Portal">
            <a:extLst>
              <a:ext uri="{FF2B5EF4-FFF2-40B4-BE49-F238E27FC236}">
                <a16:creationId xmlns:a16="http://schemas.microsoft.com/office/drawing/2014/main" id="{23F8CDD1-B3E7-0E21-D463-4B9C946F3DB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3262" b="33476"/>
          <a:stretch/>
        </p:blipFill>
        <p:spPr bwMode="auto">
          <a:xfrm>
            <a:off x="8003010" y="4691782"/>
            <a:ext cx="1053067" cy="350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528350"/>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84574"/>
            <a:ext cx="7772400" cy="320601"/>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6" descr="Space4Water Portal">
            <a:extLst>
              <a:ext uri="{FF2B5EF4-FFF2-40B4-BE49-F238E27FC236}">
                <a16:creationId xmlns:a16="http://schemas.microsoft.com/office/drawing/2014/main" id="{920B1297-8C56-6B72-3C8C-965DD10E188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3262" b="33476"/>
          <a:stretch/>
        </p:blipFill>
        <p:spPr bwMode="auto">
          <a:xfrm>
            <a:off x="8003010" y="4691782"/>
            <a:ext cx="1053067" cy="350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48500"/>
            <a:ext cx="8229600" cy="572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64390"/>
            <a:ext cx="4040188"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64390"/>
            <a:ext cx="4041775"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67266"/>
            <a:ext cx="3008313" cy="309059"/>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173329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6445"/>
            <a:ext cx="5486400" cy="30905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459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1" y="377671"/>
            <a:ext cx="8226425" cy="572208"/>
          </a:xfrm>
          <a:prstGeom prst="rect">
            <a:avLst/>
          </a:prstGeom>
          <a:noFill/>
          <a:ln w="12700">
            <a:noFill/>
            <a:miter lim="800000"/>
            <a:headEnd/>
            <a:tailEnd/>
          </a:ln>
          <a:effectLst/>
        </p:spPr>
        <p:txBody>
          <a:bodyPr vert="horz" wrap="square" lIns="45720" tIns="44450" rIns="45720" bIns="44450" numCol="1" anchor="ctr" anchorCtr="0" compatLnSpc="1">
            <a:prstTxWarp prst="textNoShape">
              <a:avLst/>
            </a:prstTxWarp>
            <a:spAutoFit/>
          </a:bodyPr>
          <a:lstStyle/>
          <a:p>
            <a:pPr lvl="0"/>
            <a:r>
              <a:rPr lang="en-US"/>
              <a:t>Click to edit Master </a:t>
            </a:r>
          </a:p>
        </p:txBody>
      </p:sp>
      <p:sp>
        <p:nvSpPr>
          <p:cNvPr id="1027" name="Rectangle 3"/>
          <p:cNvSpPr>
            <a:spLocks noGrp="1" noChangeArrowheads="1"/>
          </p:cNvSpPr>
          <p:nvPr>
            <p:ph type="body" idx="1"/>
          </p:nvPr>
        </p:nvSpPr>
        <p:spPr bwMode="auto">
          <a:xfrm>
            <a:off x="457200" y="1258491"/>
            <a:ext cx="8229600" cy="1945661"/>
          </a:xfrm>
          <a:prstGeom prst="rect">
            <a:avLst/>
          </a:prstGeom>
          <a:noFill/>
          <a:ln w="12700">
            <a:noFill/>
            <a:miter lim="800000"/>
            <a:headEnd/>
            <a:tailEnd/>
          </a:ln>
          <a:effectLst/>
        </p:spPr>
        <p:txBody>
          <a:bodyPr vert="horz" wrap="square" lIns="45720" tIns="44450" rIns="45720" bIns="44450" numCol="1" anchor="t" anchorCtr="0" compatLnSpc="1">
            <a:prstTxWarp prst="textNoShape">
              <a:avLst/>
            </a:prstTxWarp>
            <a:sp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5" name="Picture 11" descr="ident-small_4_onscreen_png">
            <a:extLst>
              <a:ext uri="{FF2B5EF4-FFF2-40B4-BE49-F238E27FC236}">
                <a16:creationId xmlns:a16="http://schemas.microsoft.com/office/drawing/2014/main" id="{CB4748BC-A971-D144-AE6E-36EC33182329}"/>
              </a:ext>
            </a:extLst>
          </p:cNvPr>
          <p:cNvPicPr>
            <a:picLocks noChangeAspect="1" noChangeArrowheads="1"/>
          </p:cNvPicPr>
          <p:nvPr userDrawn="1"/>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117835" y="4741667"/>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6" descr="Space4Water Portal">
            <a:extLst>
              <a:ext uri="{FF2B5EF4-FFF2-40B4-BE49-F238E27FC236}">
                <a16:creationId xmlns:a16="http://schemas.microsoft.com/office/drawing/2014/main" id="{8E395542-34CC-D25C-787F-B21B46692255}"/>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t="33262" b="33476"/>
          <a:stretch/>
        </p:blipFill>
        <p:spPr bwMode="auto">
          <a:xfrm>
            <a:off x="8003010" y="4691782"/>
            <a:ext cx="1053067" cy="35027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5000"/>
        </a:lnSpc>
        <a:spcBef>
          <a:spcPct val="0"/>
        </a:spcBef>
        <a:spcAft>
          <a:spcPct val="0"/>
        </a:spcAft>
        <a:defRPr sz="3300" b="1">
          <a:solidFill>
            <a:srgbClr val="FFFF00"/>
          </a:solidFill>
          <a:latin typeface="+mj-lt"/>
          <a:ea typeface="+mj-ea"/>
          <a:cs typeface="+mj-cs"/>
        </a:defRPr>
      </a:lvl1pPr>
      <a:lvl2pPr algn="l" rtl="0" eaLnBrk="0" fontAlgn="base" hangingPunct="0">
        <a:lnSpc>
          <a:spcPct val="95000"/>
        </a:lnSpc>
        <a:spcBef>
          <a:spcPct val="0"/>
        </a:spcBef>
        <a:spcAft>
          <a:spcPct val="0"/>
        </a:spcAft>
        <a:defRPr sz="3300" b="1">
          <a:solidFill>
            <a:srgbClr val="FFFF00"/>
          </a:solidFill>
          <a:latin typeface="Arial" charset="0"/>
        </a:defRPr>
      </a:lvl2pPr>
      <a:lvl3pPr algn="l" rtl="0" eaLnBrk="0" fontAlgn="base" hangingPunct="0">
        <a:lnSpc>
          <a:spcPct val="95000"/>
        </a:lnSpc>
        <a:spcBef>
          <a:spcPct val="0"/>
        </a:spcBef>
        <a:spcAft>
          <a:spcPct val="0"/>
        </a:spcAft>
        <a:defRPr sz="3300" b="1">
          <a:solidFill>
            <a:srgbClr val="FFFF00"/>
          </a:solidFill>
          <a:latin typeface="Arial" charset="0"/>
        </a:defRPr>
      </a:lvl3pPr>
      <a:lvl4pPr algn="l" rtl="0" eaLnBrk="0" fontAlgn="base" hangingPunct="0">
        <a:lnSpc>
          <a:spcPct val="95000"/>
        </a:lnSpc>
        <a:spcBef>
          <a:spcPct val="0"/>
        </a:spcBef>
        <a:spcAft>
          <a:spcPct val="0"/>
        </a:spcAft>
        <a:defRPr sz="3300" b="1">
          <a:solidFill>
            <a:srgbClr val="FFFF00"/>
          </a:solidFill>
          <a:latin typeface="Arial" charset="0"/>
        </a:defRPr>
      </a:lvl4pPr>
      <a:lvl5pPr algn="l" rtl="0" eaLnBrk="0" fontAlgn="base" hangingPunct="0">
        <a:lnSpc>
          <a:spcPct val="95000"/>
        </a:lnSpc>
        <a:spcBef>
          <a:spcPct val="0"/>
        </a:spcBef>
        <a:spcAft>
          <a:spcPct val="0"/>
        </a:spcAft>
        <a:defRPr sz="3300" b="1">
          <a:solidFill>
            <a:srgbClr val="FFFF00"/>
          </a:solidFill>
          <a:latin typeface="Arial" charset="0"/>
        </a:defRPr>
      </a:lvl5pPr>
      <a:lvl6pPr marL="342900" algn="l" rtl="0" eaLnBrk="0" fontAlgn="base" hangingPunct="0">
        <a:lnSpc>
          <a:spcPct val="95000"/>
        </a:lnSpc>
        <a:spcBef>
          <a:spcPct val="0"/>
        </a:spcBef>
        <a:spcAft>
          <a:spcPct val="0"/>
        </a:spcAft>
        <a:defRPr sz="3300" b="1">
          <a:solidFill>
            <a:srgbClr val="FFFF00"/>
          </a:solidFill>
          <a:latin typeface="Arial" charset="0"/>
        </a:defRPr>
      </a:lvl6pPr>
      <a:lvl7pPr marL="685800" algn="l" rtl="0" eaLnBrk="0" fontAlgn="base" hangingPunct="0">
        <a:lnSpc>
          <a:spcPct val="95000"/>
        </a:lnSpc>
        <a:spcBef>
          <a:spcPct val="0"/>
        </a:spcBef>
        <a:spcAft>
          <a:spcPct val="0"/>
        </a:spcAft>
        <a:defRPr sz="3300" b="1">
          <a:solidFill>
            <a:srgbClr val="FFFF00"/>
          </a:solidFill>
          <a:latin typeface="Arial" charset="0"/>
        </a:defRPr>
      </a:lvl7pPr>
      <a:lvl8pPr marL="1028700" algn="l" rtl="0" eaLnBrk="0" fontAlgn="base" hangingPunct="0">
        <a:lnSpc>
          <a:spcPct val="95000"/>
        </a:lnSpc>
        <a:spcBef>
          <a:spcPct val="0"/>
        </a:spcBef>
        <a:spcAft>
          <a:spcPct val="0"/>
        </a:spcAft>
        <a:defRPr sz="3300" b="1">
          <a:solidFill>
            <a:srgbClr val="FFFF00"/>
          </a:solidFill>
          <a:latin typeface="Arial" charset="0"/>
        </a:defRPr>
      </a:lvl8pPr>
      <a:lvl9pPr marL="1371600" algn="l" rtl="0" eaLnBrk="0" fontAlgn="base" hangingPunct="0">
        <a:lnSpc>
          <a:spcPct val="95000"/>
        </a:lnSpc>
        <a:spcBef>
          <a:spcPct val="0"/>
        </a:spcBef>
        <a:spcAft>
          <a:spcPct val="0"/>
        </a:spcAft>
        <a:defRPr sz="3300" b="1">
          <a:solidFill>
            <a:srgbClr val="FFFF00"/>
          </a:solidFill>
          <a:latin typeface="Arial" charset="0"/>
        </a:defRPr>
      </a:lvl9pPr>
    </p:titleStyle>
    <p:bodyStyle>
      <a:lvl1pPr marL="257175" indent="-257175" algn="l" rtl="0" eaLnBrk="0" fontAlgn="base" hangingPunct="0">
        <a:spcBef>
          <a:spcPct val="20000"/>
        </a:spcBef>
        <a:spcAft>
          <a:spcPct val="0"/>
        </a:spcAft>
        <a:buClr>
          <a:srgbClr val="FAFD00"/>
        </a:buClr>
        <a:buSzPct val="125000"/>
        <a:buChar char="•"/>
        <a:defRPr sz="2700" b="1">
          <a:solidFill>
            <a:schemeClr val="bg1"/>
          </a:solidFill>
          <a:latin typeface="+mn-lt"/>
          <a:ea typeface="+mn-ea"/>
          <a:cs typeface="+mn-cs"/>
        </a:defRPr>
      </a:lvl1pPr>
      <a:lvl2pPr marL="557213" indent="-214313" algn="l" rtl="0" eaLnBrk="0" fontAlgn="base" hangingPunct="0">
        <a:spcBef>
          <a:spcPct val="20000"/>
        </a:spcBef>
        <a:spcAft>
          <a:spcPct val="0"/>
        </a:spcAft>
        <a:buClr>
          <a:srgbClr val="FAFD00"/>
        </a:buClr>
        <a:buSzPct val="125000"/>
        <a:buChar char="•"/>
        <a:defRPr sz="2400" b="1">
          <a:solidFill>
            <a:schemeClr val="bg1"/>
          </a:solidFill>
          <a:latin typeface="+mn-lt"/>
        </a:defRPr>
      </a:lvl2pPr>
      <a:lvl3pPr marL="857250" indent="-171450" algn="l" rtl="0" eaLnBrk="0" fontAlgn="base" hangingPunct="0">
        <a:spcBef>
          <a:spcPct val="20000"/>
        </a:spcBef>
        <a:spcAft>
          <a:spcPct val="0"/>
        </a:spcAft>
        <a:buClr>
          <a:srgbClr val="FAFD00"/>
        </a:buClr>
        <a:buSzPct val="125000"/>
        <a:buChar char="•"/>
        <a:defRPr sz="2100" b="1">
          <a:solidFill>
            <a:schemeClr val="bg1"/>
          </a:solidFill>
          <a:latin typeface="+mn-lt"/>
        </a:defRPr>
      </a:lvl3pPr>
      <a:lvl4pPr marL="1200150" indent="-171450" algn="l" rtl="0" eaLnBrk="0" fontAlgn="base" hangingPunct="0">
        <a:spcBef>
          <a:spcPct val="20000"/>
        </a:spcBef>
        <a:spcAft>
          <a:spcPct val="0"/>
        </a:spcAft>
        <a:buClr>
          <a:srgbClr val="FAFD00"/>
        </a:buClr>
        <a:buSzPct val="125000"/>
        <a:buChar char="•"/>
        <a:defRPr sz="1800" b="1">
          <a:solidFill>
            <a:schemeClr val="bg1"/>
          </a:solidFill>
          <a:latin typeface="+mn-lt"/>
        </a:defRPr>
      </a:lvl4pPr>
      <a:lvl5pPr marL="15430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5pPr>
      <a:lvl6pPr marL="18859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6pPr>
      <a:lvl7pPr marL="22288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7pPr>
      <a:lvl8pPr marL="25717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8pPr>
      <a:lvl9pPr marL="29146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hpcportal.cr.usgs.gov/hpc-user-docs/supercomputers/denali.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pcportal.cr.usgs.gov/hpc-user-docs/supercomputers/tallgras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pcportal.cr.usgs.gov/"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2089736"/>
            <a:ext cx="8244840" cy="484492"/>
          </a:xfrm>
        </p:spPr>
        <p:txBody>
          <a:bodyPr/>
          <a:lstStyle/>
          <a:p>
            <a:r>
              <a:rPr lang="en-US" sz="2700" dirty="0"/>
              <a:t>Getting started on USGS Supercomputers</a:t>
            </a:r>
          </a:p>
        </p:txBody>
      </p:sp>
      <p:pic>
        <p:nvPicPr>
          <p:cNvPr id="2" name="Picture 2">
            <a:extLst>
              <a:ext uri="{FF2B5EF4-FFF2-40B4-BE49-F238E27FC236}">
                <a16:creationId xmlns:a16="http://schemas.microsoft.com/office/drawing/2014/main" id="{EBC46422-264B-E95A-FF83-ABA0A3F6B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583" y="2861209"/>
            <a:ext cx="3911600" cy="208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68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E723-79CE-4AD2-AA87-974986312534}"/>
              </a:ext>
            </a:extLst>
          </p:cNvPr>
          <p:cNvSpPr>
            <a:spLocks noGrp="1"/>
          </p:cNvSpPr>
          <p:nvPr>
            <p:ph type="title"/>
          </p:nvPr>
        </p:nvSpPr>
        <p:spPr/>
        <p:txBody>
          <a:bodyPr/>
          <a:lstStyle/>
          <a:p>
            <a:r>
              <a:rPr lang="en-US" dirty="0"/>
              <a:t>Denali</a:t>
            </a:r>
          </a:p>
        </p:txBody>
      </p:sp>
      <p:sp>
        <p:nvSpPr>
          <p:cNvPr id="3" name="Content Placeholder 2">
            <a:extLst>
              <a:ext uri="{FF2B5EF4-FFF2-40B4-BE49-F238E27FC236}">
                <a16:creationId xmlns:a16="http://schemas.microsoft.com/office/drawing/2014/main" id="{A50FD0FF-BEF8-08E4-0682-2DEBDF017999}"/>
              </a:ext>
            </a:extLst>
          </p:cNvPr>
          <p:cNvSpPr>
            <a:spLocks noGrp="1"/>
          </p:cNvSpPr>
          <p:nvPr>
            <p:ph idx="1"/>
          </p:nvPr>
        </p:nvSpPr>
        <p:spPr>
          <a:xfrm>
            <a:off x="457200" y="1258491"/>
            <a:ext cx="8229600" cy="2832057"/>
          </a:xfrm>
        </p:spPr>
        <p:txBody>
          <a:bodyPr/>
          <a:lstStyle/>
          <a:p>
            <a:r>
              <a:rPr lang="en-US" dirty="0">
                <a:effectLst/>
                <a:latin typeface="+mj-lt"/>
              </a:rPr>
              <a:t>While on the network or VPN</a:t>
            </a:r>
          </a:p>
          <a:p>
            <a:r>
              <a:rPr lang="en-US" dirty="0">
                <a:effectLst/>
                <a:latin typeface="+mj-lt"/>
              </a:rPr>
              <a:t>Open a terminal</a:t>
            </a:r>
          </a:p>
          <a:p>
            <a:pPr>
              <a:tabLst>
                <a:tab pos="684213" algn="l"/>
              </a:tabLst>
            </a:pPr>
            <a:r>
              <a:rPr lang="en-US" dirty="0">
                <a:latin typeface="+mj-lt"/>
              </a:rPr>
              <a:t>Type:</a:t>
            </a:r>
            <a:br>
              <a:rPr lang="en-US" dirty="0">
                <a:latin typeface="+mj-lt"/>
              </a:rPr>
            </a:br>
            <a:br>
              <a:rPr lang="en-US" dirty="0">
                <a:solidFill>
                  <a:srgbClr val="2FFF12"/>
                </a:solidFill>
                <a:latin typeface="Andale Mono" panose="020B0509000000000004" pitchFamily="49" charset="0"/>
              </a:rPr>
            </a:br>
            <a:r>
              <a:rPr lang="en-US" dirty="0">
                <a:solidFill>
                  <a:srgbClr val="2FFF12"/>
                </a:solidFill>
                <a:latin typeface="Andale Mono" panose="020B0509000000000004" pitchFamily="49" charset="0"/>
              </a:rPr>
              <a:t>	</a:t>
            </a:r>
            <a:r>
              <a:rPr lang="en-US" dirty="0" err="1">
                <a:solidFill>
                  <a:srgbClr val="2FFF12"/>
                </a:solidFill>
                <a:effectLst/>
                <a:latin typeface="Andale Mono" panose="020B0509000000000004" pitchFamily="49" charset="0"/>
              </a:rPr>
              <a:t>ssh</a:t>
            </a:r>
            <a:r>
              <a:rPr lang="en-US" dirty="0">
                <a:solidFill>
                  <a:srgbClr val="2FFF12"/>
                </a:solidFill>
                <a:effectLst/>
                <a:latin typeface="Andale Mono" panose="020B0509000000000004" pitchFamily="49" charset="0"/>
              </a:rPr>
              <a:t> </a:t>
            </a:r>
            <a:r>
              <a:rPr lang="en-US" dirty="0" err="1">
                <a:solidFill>
                  <a:srgbClr val="2FFF12"/>
                </a:solidFill>
                <a:effectLst/>
                <a:latin typeface="Andale Mono" panose="020B0509000000000004" pitchFamily="49" charset="0"/>
              </a:rPr>
              <a:t>user@denali.cr.usgs.gov</a:t>
            </a:r>
            <a:endParaRPr lang="en-US" dirty="0">
              <a:solidFill>
                <a:srgbClr val="2FFF12"/>
              </a:solidFill>
              <a:effectLst/>
              <a:latin typeface="Andale Mono" panose="020B0509000000000004" pitchFamily="49" charset="0"/>
            </a:endParaRPr>
          </a:p>
          <a:p>
            <a:pPr marL="0" indent="0">
              <a:buNone/>
            </a:pPr>
            <a:endParaRPr lang="en-US" dirty="0"/>
          </a:p>
        </p:txBody>
      </p:sp>
      <p:pic>
        <p:nvPicPr>
          <p:cNvPr id="9" name="Picture 8" descr="A row of computer screens&#10;&#10;Description automatically generated">
            <a:extLst>
              <a:ext uri="{FF2B5EF4-FFF2-40B4-BE49-F238E27FC236}">
                <a16:creationId xmlns:a16="http://schemas.microsoft.com/office/drawing/2014/main" id="{61EFD096-E859-2F55-B848-525A68898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478" y="146616"/>
            <a:ext cx="2695733" cy="2171335"/>
          </a:xfrm>
          <a:prstGeom prst="rect">
            <a:avLst/>
          </a:prstGeom>
        </p:spPr>
      </p:pic>
    </p:spTree>
    <p:extLst>
      <p:ext uri="{BB962C8B-B14F-4D97-AF65-F5344CB8AC3E}">
        <p14:creationId xmlns:p14="http://schemas.microsoft.com/office/powerpoint/2010/main" val="1286892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5D66-051D-9A3B-F478-1AAA73C86514}"/>
              </a:ext>
            </a:extLst>
          </p:cNvPr>
          <p:cNvSpPr>
            <a:spLocks noGrp="1"/>
          </p:cNvSpPr>
          <p:nvPr>
            <p:ph type="title"/>
          </p:nvPr>
        </p:nvSpPr>
        <p:spPr/>
        <p:txBody>
          <a:bodyPr/>
          <a:lstStyle/>
          <a:p>
            <a:r>
              <a:rPr lang="en-US" dirty="0"/>
              <a:t>Denali</a:t>
            </a:r>
          </a:p>
        </p:txBody>
      </p:sp>
      <p:sp>
        <p:nvSpPr>
          <p:cNvPr id="3" name="Content Placeholder 2">
            <a:extLst>
              <a:ext uri="{FF2B5EF4-FFF2-40B4-BE49-F238E27FC236}">
                <a16:creationId xmlns:a16="http://schemas.microsoft.com/office/drawing/2014/main" id="{975ABF67-FA33-B961-4DF3-689478695777}"/>
              </a:ext>
            </a:extLst>
          </p:cNvPr>
          <p:cNvSpPr>
            <a:spLocks noGrp="1"/>
          </p:cNvSpPr>
          <p:nvPr>
            <p:ph idx="1"/>
          </p:nvPr>
        </p:nvSpPr>
        <p:spPr>
          <a:xfrm>
            <a:off x="457200" y="1258491"/>
            <a:ext cx="8161699" cy="3386055"/>
          </a:xfrm>
        </p:spPr>
        <p:txBody>
          <a:bodyPr/>
          <a:lstStyle/>
          <a:p>
            <a:r>
              <a:rPr lang="en-US" dirty="0"/>
              <a:t>Cray XC-50 Supercomputer</a:t>
            </a:r>
          </a:p>
          <a:p>
            <a:r>
              <a:rPr lang="en-US" dirty="0"/>
              <a:t>9280 Total CPU cores</a:t>
            </a:r>
          </a:p>
          <a:p>
            <a:r>
              <a:rPr lang="en-US" dirty="0"/>
              <a:t>2.4 PB </a:t>
            </a:r>
            <a:r>
              <a:rPr lang="en-US" dirty="0" err="1"/>
              <a:t>Lustre</a:t>
            </a:r>
            <a:r>
              <a:rPr lang="en-US" dirty="0"/>
              <a:t> storage 36 GB/s peak I/O</a:t>
            </a:r>
          </a:p>
          <a:p>
            <a:r>
              <a:rPr lang="en-US" dirty="0"/>
              <a:t>232 compute nodes</a:t>
            </a:r>
          </a:p>
          <a:p>
            <a:pPr lvl="1"/>
            <a:r>
              <a:rPr lang="en-US" dirty="0"/>
              <a:t>Two 20-core 2.4 </a:t>
            </a:r>
            <a:r>
              <a:rPr lang="en-US" dirty="0" err="1"/>
              <a:t>Ghz</a:t>
            </a:r>
            <a:r>
              <a:rPr lang="en-US" dirty="0"/>
              <a:t> Intel Xeon processors</a:t>
            </a:r>
          </a:p>
          <a:p>
            <a:pPr lvl="1"/>
            <a:r>
              <a:rPr lang="en-US" dirty="0"/>
              <a:t>192 GB RAM (4.8 GB/core)</a:t>
            </a:r>
          </a:p>
          <a:p>
            <a:endParaRPr lang="en-US" dirty="0"/>
          </a:p>
        </p:txBody>
      </p:sp>
      <p:pic>
        <p:nvPicPr>
          <p:cNvPr id="4" name="Picture 3" descr="A row of computer screens&#10;&#10;Description automatically generated">
            <a:extLst>
              <a:ext uri="{FF2B5EF4-FFF2-40B4-BE49-F238E27FC236}">
                <a16:creationId xmlns:a16="http://schemas.microsoft.com/office/drawing/2014/main" id="{A0896825-185C-1CC2-0F43-0C2FDAA61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478" y="146616"/>
            <a:ext cx="2695733" cy="2171335"/>
          </a:xfrm>
          <a:prstGeom prst="rect">
            <a:avLst/>
          </a:prstGeom>
        </p:spPr>
      </p:pic>
      <p:sp>
        <p:nvSpPr>
          <p:cNvPr id="6" name="TextBox 5">
            <a:extLst>
              <a:ext uri="{FF2B5EF4-FFF2-40B4-BE49-F238E27FC236}">
                <a16:creationId xmlns:a16="http://schemas.microsoft.com/office/drawing/2014/main" id="{E352BF7A-35B2-6F5C-2272-0A6714914FE8}"/>
              </a:ext>
            </a:extLst>
          </p:cNvPr>
          <p:cNvSpPr txBox="1"/>
          <p:nvPr/>
        </p:nvSpPr>
        <p:spPr>
          <a:xfrm>
            <a:off x="602055" y="4265226"/>
            <a:ext cx="5536194" cy="276999"/>
          </a:xfrm>
          <a:prstGeom prst="rect">
            <a:avLst/>
          </a:prstGeom>
          <a:noFill/>
        </p:spPr>
        <p:txBody>
          <a:bodyPr wrap="square">
            <a:spAutoFit/>
          </a:bodyPr>
          <a:lstStyle/>
          <a:p>
            <a:r>
              <a:rPr lang="en-US" sz="1200" i="1" dirty="0">
                <a:solidFill>
                  <a:schemeClr val="bg1"/>
                </a:solidFill>
                <a:hlinkClick r:id="rId3"/>
              </a:rPr>
              <a:t>https://</a:t>
            </a:r>
            <a:r>
              <a:rPr lang="en-US" sz="1200" i="1" dirty="0" err="1">
                <a:solidFill>
                  <a:schemeClr val="bg1"/>
                </a:solidFill>
                <a:hlinkClick r:id="rId3"/>
              </a:rPr>
              <a:t>hpcportal.cr.usgs.gov</a:t>
            </a:r>
            <a:r>
              <a:rPr lang="en-US" sz="1200" i="1" dirty="0">
                <a:solidFill>
                  <a:schemeClr val="bg1"/>
                </a:solidFill>
                <a:hlinkClick r:id="rId3"/>
              </a:rPr>
              <a:t>/</a:t>
            </a:r>
            <a:r>
              <a:rPr lang="en-US" sz="1200" i="1" dirty="0" err="1">
                <a:solidFill>
                  <a:schemeClr val="bg1"/>
                </a:solidFill>
                <a:hlinkClick r:id="rId3"/>
              </a:rPr>
              <a:t>hpc</a:t>
            </a:r>
            <a:r>
              <a:rPr lang="en-US" sz="1200" i="1" dirty="0">
                <a:solidFill>
                  <a:schemeClr val="bg1"/>
                </a:solidFill>
                <a:hlinkClick r:id="rId3"/>
              </a:rPr>
              <a:t>-user-docs/supercomputers/</a:t>
            </a:r>
            <a:r>
              <a:rPr lang="en-US" sz="1200" i="1" dirty="0" err="1">
                <a:solidFill>
                  <a:schemeClr val="bg1"/>
                </a:solidFill>
                <a:hlinkClick r:id="rId3"/>
              </a:rPr>
              <a:t>denali.html</a:t>
            </a:r>
            <a:endParaRPr lang="en-US" sz="1200" i="1" dirty="0">
              <a:solidFill>
                <a:schemeClr val="bg1"/>
              </a:solidFill>
            </a:endParaRPr>
          </a:p>
        </p:txBody>
      </p:sp>
    </p:spTree>
    <p:extLst>
      <p:ext uri="{BB962C8B-B14F-4D97-AF65-F5344CB8AC3E}">
        <p14:creationId xmlns:p14="http://schemas.microsoft.com/office/powerpoint/2010/main" val="1659758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5D66-051D-9A3B-F478-1AAA73C86514}"/>
              </a:ext>
            </a:extLst>
          </p:cNvPr>
          <p:cNvSpPr>
            <a:spLocks noGrp="1"/>
          </p:cNvSpPr>
          <p:nvPr>
            <p:ph type="title"/>
          </p:nvPr>
        </p:nvSpPr>
        <p:spPr/>
        <p:txBody>
          <a:bodyPr/>
          <a:lstStyle/>
          <a:p>
            <a:r>
              <a:rPr lang="en-US" dirty="0"/>
              <a:t>Tallgrass</a:t>
            </a:r>
          </a:p>
        </p:txBody>
      </p:sp>
      <p:sp>
        <p:nvSpPr>
          <p:cNvPr id="3" name="Content Placeholder 2">
            <a:extLst>
              <a:ext uri="{FF2B5EF4-FFF2-40B4-BE49-F238E27FC236}">
                <a16:creationId xmlns:a16="http://schemas.microsoft.com/office/drawing/2014/main" id="{975ABF67-FA33-B961-4DF3-689478695777}"/>
              </a:ext>
            </a:extLst>
          </p:cNvPr>
          <p:cNvSpPr>
            <a:spLocks noGrp="1"/>
          </p:cNvSpPr>
          <p:nvPr>
            <p:ph idx="1"/>
          </p:nvPr>
        </p:nvSpPr>
        <p:spPr>
          <a:xfrm>
            <a:off x="457200" y="1258491"/>
            <a:ext cx="8161699" cy="3330655"/>
          </a:xfrm>
        </p:spPr>
        <p:txBody>
          <a:bodyPr/>
          <a:lstStyle/>
          <a:p>
            <a:r>
              <a:rPr lang="en-US" dirty="0"/>
              <a:t>Cray </a:t>
            </a:r>
            <a:r>
              <a:rPr lang="en-US" dirty="0" err="1"/>
              <a:t>Urika</a:t>
            </a:r>
            <a:r>
              <a:rPr lang="en-US" dirty="0"/>
              <a:t>-CS prototype system</a:t>
            </a:r>
          </a:p>
          <a:p>
            <a:r>
              <a:rPr lang="en-US" dirty="0"/>
              <a:t>792 CPU cores</a:t>
            </a:r>
            <a:br>
              <a:rPr lang="en-US" dirty="0"/>
            </a:br>
            <a:r>
              <a:rPr lang="en-US" dirty="0"/>
              <a:t>122,880 CUDA cores</a:t>
            </a:r>
            <a:br>
              <a:rPr lang="en-US" dirty="0"/>
            </a:br>
            <a:r>
              <a:rPr lang="en-US" dirty="0"/>
              <a:t>15,360 Tensor cores</a:t>
            </a:r>
          </a:p>
          <a:p>
            <a:r>
              <a:rPr lang="en-US" dirty="0"/>
              <a:t>16 Machine Learning Nodes (CPU)</a:t>
            </a:r>
          </a:p>
          <a:p>
            <a:r>
              <a:rPr lang="en-US" dirty="0"/>
              <a:t>6 Deep Learning Nodes (CPU + GPU)</a:t>
            </a:r>
          </a:p>
          <a:p>
            <a:r>
              <a:rPr lang="en-US" dirty="0"/>
              <a:t>2 Visualization Nodes</a:t>
            </a:r>
          </a:p>
        </p:txBody>
      </p:sp>
      <p:sp>
        <p:nvSpPr>
          <p:cNvPr id="6" name="TextBox 5">
            <a:extLst>
              <a:ext uri="{FF2B5EF4-FFF2-40B4-BE49-F238E27FC236}">
                <a16:creationId xmlns:a16="http://schemas.microsoft.com/office/drawing/2014/main" id="{E352BF7A-35B2-6F5C-2272-0A6714914FE8}"/>
              </a:ext>
            </a:extLst>
          </p:cNvPr>
          <p:cNvSpPr txBox="1"/>
          <p:nvPr/>
        </p:nvSpPr>
        <p:spPr>
          <a:xfrm>
            <a:off x="611108" y="4450646"/>
            <a:ext cx="5536194" cy="276999"/>
          </a:xfrm>
          <a:prstGeom prst="rect">
            <a:avLst/>
          </a:prstGeom>
          <a:noFill/>
        </p:spPr>
        <p:txBody>
          <a:bodyPr wrap="square">
            <a:spAutoFit/>
          </a:bodyPr>
          <a:lstStyle/>
          <a:p>
            <a:r>
              <a:rPr lang="en-US" sz="1200" i="1" dirty="0">
                <a:solidFill>
                  <a:schemeClr val="bg1"/>
                </a:solidFill>
                <a:hlinkClick r:id="rId2"/>
              </a:rPr>
              <a:t>https://</a:t>
            </a:r>
            <a:r>
              <a:rPr lang="en-US" sz="1200" i="1" dirty="0" err="1">
                <a:solidFill>
                  <a:schemeClr val="bg1"/>
                </a:solidFill>
                <a:hlinkClick r:id="rId2"/>
              </a:rPr>
              <a:t>hpcportal.cr.usgs.gov</a:t>
            </a:r>
            <a:r>
              <a:rPr lang="en-US" sz="1200" i="1" dirty="0">
                <a:solidFill>
                  <a:schemeClr val="bg1"/>
                </a:solidFill>
                <a:hlinkClick r:id="rId2"/>
              </a:rPr>
              <a:t>/</a:t>
            </a:r>
            <a:r>
              <a:rPr lang="en-US" sz="1200" i="1" dirty="0" err="1">
                <a:solidFill>
                  <a:schemeClr val="bg1"/>
                </a:solidFill>
                <a:hlinkClick r:id="rId2"/>
              </a:rPr>
              <a:t>hpc</a:t>
            </a:r>
            <a:r>
              <a:rPr lang="en-US" sz="1200" i="1" dirty="0">
                <a:solidFill>
                  <a:schemeClr val="bg1"/>
                </a:solidFill>
                <a:hlinkClick r:id="rId2"/>
              </a:rPr>
              <a:t>-user-docs/supercomputers/</a:t>
            </a:r>
            <a:r>
              <a:rPr lang="en-US" sz="1200" i="1" dirty="0" err="1">
                <a:solidFill>
                  <a:schemeClr val="bg1"/>
                </a:solidFill>
                <a:hlinkClick r:id="rId2"/>
              </a:rPr>
              <a:t>tallgrass.html</a:t>
            </a:r>
            <a:endParaRPr lang="en-US" sz="1200" i="1" dirty="0">
              <a:solidFill>
                <a:schemeClr val="bg1"/>
              </a:solidFill>
            </a:endParaRPr>
          </a:p>
        </p:txBody>
      </p:sp>
      <p:pic>
        <p:nvPicPr>
          <p:cNvPr id="5" name="Picture 4">
            <a:extLst>
              <a:ext uri="{FF2B5EF4-FFF2-40B4-BE49-F238E27FC236}">
                <a16:creationId xmlns:a16="http://schemas.microsoft.com/office/drawing/2014/main" id="{C9E0B4D2-4E91-B1A0-81BF-0F7B16E1F9B4}"/>
              </a:ext>
            </a:extLst>
          </p:cNvPr>
          <p:cNvPicPr>
            <a:picLocks noChangeAspect="1"/>
          </p:cNvPicPr>
          <p:nvPr/>
        </p:nvPicPr>
        <p:blipFill>
          <a:blip r:embed="rId3"/>
          <a:stretch>
            <a:fillRect/>
          </a:stretch>
        </p:blipFill>
        <p:spPr>
          <a:xfrm>
            <a:off x="6264998" y="111715"/>
            <a:ext cx="2792994" cy="2127995"/>
          </a:xfrm>
          <a:prstGeom prst="rect">
            <a:avLst/>
          </a:prstGeom>
        </p:spPr>
      </p:pic>
    </p:spTree>
    <p:extLst>
      <p:ext uri="{BB962C8B-B14F-4D97-AF65-F5344CB8AC3E}">
        <p14:creationId xmlns:p14="http://schemas.microsoft.com/office/powerpoint/2010/main" val="3245884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5D66-051D-9A3B-F478-1AAA73C86514}"/>
              </a:ext>
            </a:extLst>
          </p:cNvPr>
          <p:cNvSpPr>
            <a:spLocks noGrp="1"/>
          </p:cNvSpPr>
          <p:nvPr>
            <p:ph type="title"/>
          </p:nvPr>
        </p:nvSpPr>
        <p:spPr/>
        <p:txBody>
          <a:bodyPr/>
          <a:lstStyle/>
          <a:p>
            <a:r>
              <a:rPr lang="en-US" dirty="0"/>
              <a:t>Tallgrass – OnDemand</a:t>
            </a:r>
          </a:p>
        </p:txBody>
      </p:sp>
      <p:sp>
        <p:nvSpPr>
          <p:cNvPr id="6" name="TextBox 5">
            <a:extLst>
              <a:ext uri="{FF2B5EF4-FFF2-40B4-BE49-F238E27FC236}">
                <a16:creationId xmlns:a16="http://schemas.microsoft.com/office/drawing/2014/main" id="{E352BF7A-35B2-6F5C-2272-0A6714914FE8}"/>
              </a:ext>
            </a:extLst>
          </p:cNvPr>
          <p:cNvSpPr txBox="1"/>
          <p:nvPr/>
        </p:nvSpPr>
        <p:spPr>
          <a:xfrm>
            <a:off x="267076" y="3915525"/>
            <a:ext cx="5536194" cy="276999"/>
          </a:xfrm>
          <a:prstGeom prst="rect">
            <a:avLst/>
          </a:prstGeom>
          <a:noFill/>
        </p:spPr>
        <p:txBody>
          <a:bodyPr wrap="square">
            <a:spAutoFit/>
          </a:bodyPr>
          <a:lstStyle/>
          <a:p>
            <a:r>
              <a:rPr lang="en-US" sz="1200" i="1" dirty="0">
                <a:solidFill>
                  <a:schemeClr val="bg1"/>
                </a:solidFill>
                <a:hlinkClick r:id="rId2"/>
              </a:rPr>
              <a:t>https://</a:t>
            </a:r>
            <a:r>
              <a:rPr lang="en-US" sz="1200" i="1" dirty="0" err="1">
                <a:solidFill>
                  <a:schemeClr val="bg1"/>
                </a:solidFill>
                <a:hlinkClick r:id="rId2"/>
              </a:rPr>
              <a:t>hpcportal.cr.usgs.gov</a:t>
            </a:r>
            <a:endParaRPr lang="en-US" sz="1200" i="1" dirty="0">
              <a:solidFill>
                <a:schemeClr val="bg1"/>
              </a:solidFill>
            </a:endParaRPr>
          </a:p>
        </p:txBody>
      </p:sp>
      <p:pic>
        <p:nvPicPr>
          <p:cNvPr id="5" name="Picture 4">
            <a:extLst>
              <a:ext uri="{FF2B5EF4-FFF2-40B4-BE49-F238E27FC236}">
                <a16:creationId xmlns:a16="http://schemas.microsoft.com/office/drawing/2014/main" id="{C9E0B4D2-4E91-B1A0-81BF-0F7B16E1F9B4}"/>
              </a:ext>
            </a:extLst>
          </p:cNvPr>
          <p:cNvPicPr>
            <a:picLocks noChangeAspect="1"/>
          </p:cNvPicPr>
          <p:nvPr/>
        </p:nvPicPr>
        <p:blipFill>
          <a:blip r:embed="rId3"/>
          <a:stretch>
            <a:fillRect/>
          </a:stretch>
        </p:blipFill>
        <p:spPr>
          <a:xfrm>
            <a:off x="6264998" y="111715"/>
            <a:ext cx="2792994" cy="2127995"/>
          </a:xfrm>
          <a:prstGeom prst="rect">
            <a:avLst/>
          </a:prstGeom>
        </p:spPr>
      </p:pic>
      <p:pic>
        <p:nvPicPr>
          <p:cNvPr id="4" name="Picture 3">
            <a:extLst>
              <a:ext uri="{FF2B5EF4-FFF2-40B4-BE49-F238E27FC236}">
                <a16:creationId xmlns:a16="http://schemas.microsoft.com/office/drawing/2014/main" id="{6FD3946B-0DB0-039E-C6D7-123D4EEA3438}"/>
              </a:ext>
            </a:extLst>
          </p:cNvPr>
          <p:cNvPicPr>
            <a:picLocks noChangeAspect="1"/>
          </p:cNvPicPr>
          <p:nvPr/>
        </p:nvPicPr>
        <p:blipFill>
          <a:blip r:embed="rId4"/>
          <a:stretch>
            <a:fillRect/>
          </a:stretch>
        </p:blipFill>
        <p:spPr>
          <a:xfrm>
            <a:off x="219456" y="950976"/>
            <a:ext cx="5852160" cy="2921170"/>
          </a:xfrm>
          <a:prstGeom prst="rect">
            <a:avLst/>
          </a:prstGeom>
        </p:spPr>
      </p:pic>
    </p:spTree>
    <p:extLst>
      <p:ext uri="{BB962C8B-B14F-4D97-AF65-F5344CB8AC3E}">
        <p14:creationId xmlns:p14="http://schemas.microsoft.com/office/powerpoint/2010/main" val="1527815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5D66-051D-9A3B-F478-1AAA73C86514}"/>
              </a:ext>
            </a:extLst>
          </p:cNvPr>
          <p:cNvSpPr>
            <a:spLocks noGrp="1"/>
          </p:cNvSpPr>
          <p:nvPr>
            <p:ph type="title"/>
          </p:nvPr>
        </p:nvSpPr>
        <p:spPr/>
        <p:txBody>
          <a:bodyPr/>
          <a:lstStyle/>
          <a:p>
            <a:r>
              <a:rPr lang="en-US" dirty="0"/>
              <a:t>Tallgrass – OnDemand</a:t>
            </a:r>
          </a:p>
        </p:txBody>
      </p:sp>
      <p:pic>
        <p:nvPicPr>
          <p:cNvPr id="5" name="Picture 4">
            <a:extLst>
              <a:ext uri="{FF2B5EF4-FFF2-40B4-BE49-F238E27FC236}">
                <a16:creationId xmlns:a16="http://schemas.microsoft.com/office/drawing/2014/main" id="{C9E0B4D2-4E91-B1A0-81BF-0F7B16E1F9B4}"/>
              </a:ext>
            </a:extLst>
          </p:cNvPr>
          <p:cNvPicPr>
            <a:picLocks noChangeAspect="1"/>
          </p:cNvPicPr>
          <p:nvPr/>
        </p:nvPicPr>
        <p:blipFill>
          <a:blip r:embed="rId2"/>
          <a:stretch>
            <a:fillRect/>
          </a:stretch>
        </p:blipFill>
        <p:spPr>
          <a:xfrm>
            <a:off x="6264998" y="111715"/>
            <a:ext cx="2792994" cy="2127995"/>
          </a:xfrm>
          <a:prstGeom prst="rect">
            <a:avLst/>
          </a:prstGeom>
        </p:spPr>
      </p:pic>
      <p:pic>
        <p:nvPicPr>
          <p:cNvPr id="3" name="Picture 2">
            <a:extLst>
              <a:ext uri="{FF2B5EF4-FFF2-40B4-BE49-F238E27FC236}">
                <a16:creationId xmlns:a16="http://schemas.microsoft.com/office/drawing/2014/main" id="{2A12E370-6FC7-4366-D459-E72A65084CD6}"/>
              </a:ext>
            </a:extLst>
          </p:cNvPr>
          <p:cNvPicPr>
            <a:picLocks noChangeAspect="1"/>
          </p:cNvPicPr>
          <p:nvPr/>
        </p:nvPicPr>
        <p:blipFill>
          <a:blip r:embed="rId3"/>
          <a:stretch>
            <a:fillRect/>
          </a:stretch>
        </p:blipFill>
        <p:spPr>
          <a:xfrm>
            <a:off x="219456" y="950976"/>
            <a:ext cx="5850269" cy="3045595"/>
          </a:xfrm>
          <a:prstGeom prst="rect">
            <a:avLst/>
          </a:prstGeom>
        </p:spPr>
      </p:pic>
    </p:spTree>
    <p:extLst>
      <p:ext uri="{BB962C8B-B14F-4D97-AF65-F5344CB8AC3E}">
        <p14:creationId xmlns:p14="http://schemas.microsoft.com/office/powerpoint/2010/main" val="2377732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5D66-051D-9A3B-F478-1AAA73C86514}"/>
              </a:ext>
            </a:extLst>
          </p:cNvPr>
          <p:cNvSpPr>
            <a:spLocks noGrp="1"/>
          </p:cNvSpPr>
          <p:nvPr>
            <p:ph type="title"/>
          </p:nvPr>
        </p:nvSpPr>
        <p:spPr/>
        <p:txBody>
          <a:bodyPr/>
          <a:lstStyle/>
          <a:p>
            <a:r>
              <a:rPr lang="en-US" dirty="0"/>
              <a:t>Tallgrass – OnDemand</a:t>
            </a:r>
          </a:p>
        </p:txBody>
      </p:sp>
      <p:pic>
        <p:nvPicPr>
          <p:cNvPr id="5" name="Picture 4">
            <a:extLst>
              <a:ext uri="{FF2B5EF4-FFF2-40B4-BE49-F238E27FC236}">
                <a16:creationId xmlns:a16="http://schemas.microsoft.com/office/drawing/2014/main" id="{C9E0B4D2-4E91-B1A0-81BF-0F7B16E1F9B4}"/>
              </a:ext>
            </a:extLst>
          </p:cNvPr>
          <p:cNvPicPr>
            <a:picLocks noChangeAspect="1"/>
          </p:cNvPicPr>
          <p:nvPr/>
        </p:nvPicPr>
        <p:blipFill>
          <a:blip r:embed="rId2"/>
          <a:stretch>
            <a:fillRect/>
          </a:stretch>
        </p:blipFill>
        <p:spPr>
          <a:xfrm>
            <a:off x="6264998" y="111715"/>
            <a:ext cx="2792994" cy="2127995"/>
          </a:xfrm>
          <a:prstGeom prst="rect">
            <a:avLst/>
          </a:prstGeom>
        </p:spPr>
      </p:pic>
      <p:pic>
        <p:nvPicPr>
          <p:cNvPr id="4" name="Picture 3">
            <a:extLst>
              <a:ext uri="{FF2B5EF4-FFF2-40B4-BE49-F238E27FC236}">
                <a16:creationId xmlns:a16="http://schemas.microsoft.com/office/drawing/2014/main" id="{A06D9225-D568-9782-100C-C83930328E8C}"/>
              </a:ext>
            </a:extLst>
          </p:cNvPr>
          <p:cNvPicPr>
            <a:picLocks noChangeAspect="1"/>
          </p:cNvPicPr>
          <p:nvPr/>
        </p:nvPicPr>
        <p:blipFill>
          <a:blip r:embed="rId3"/>
          <a:stretch>
            <a:fillRect/>
          </a:stretch>
        </p:blipFill>
        <p:spPr>
          <a:xfrm>
            <a:off x="219456" y="950976"/>
            <a:ext cx="5852160" cy="3657047"/>
          </a:xfrm>
          <a:prstGeom prst="rect">
            <a:avLst/>
          </a:prstGeom>
        </p:spPr>
      </p:pic>
    </p:spTree>
    <p:extLst>
      <p:ext uri="{BB962C8B-B14F-4D97-AF65-F5344CB8AC3E}">
        <p14:creationId xmlns:p14="http://schemas.microsoft.com/office/powerpoint/2010/main" val="857479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5D66-051D-9A3B-F478-1AAA73C86514}"/>
              </a:ext>
            </a:extLst>
          </p:cNvPr>
          <p:cNvSpPr>
            <a:spLocks noGrp="1"/>
          </p:cNvSpPr>
          <p:nvPr>
            <p:ph type="title"/>
          </p:nvPr>
        </p:nvSpPr>
        <p:spPr/>
        <p:txBody>
          <a:bodyPr/>
          <a:lstStyle/>
          <a:p>
            <a:r>
              <a:rPr lang="en-US" dirty="0"/>
              <a:t>Tallgrass – OnDemand</a:t>
            </a:r>
          </a:p>
        </p:txBody>
      </p:sp>
      <p:pic>
        <p:nvPicPr>
          <p:cNvPr id="5" name="Picture 4">
            <a:extLst>
              <a:ext uri="{FF2B5EF4-FFF2-40B4-BE49-F238E27FC236}">
                <a16:creationId xmlns:a16="http://schemas.microsoft.com/office/drawing/2014/main" id="{C9E0B4D2-4E91-B1A0-81BF-0F7B16E1F9B4}"/>
              </a:ext>
            </a:extLst>
          </p:cNvPr>
          <p:cNvPicPr>
            <a:picLocks noChangeAspect="1"/>
          </p:cNvPicPr>
          <p:nvPr/>
        </p:nvPicPr>
        <p:blipFill>
          <a:blip r:embed="rId2"/>
          <a:stretch>
            <a:fillRect/>
          </a:stretch>
        </p:blipFill>
        <p:spPr>
          <a:xfrm>
            <a:off x="6264998" y="111715"/>
            <a:ext cx="2792994" cy="2127995"/>
          </a:xfrm>
          <a:prstGeom prst="rect">
            <a:avLst/>
          </a:prstGeom>
        </p:spPr>
      </p:pic>
      <p:pic>
        <p:nvPicPr>
          <p:cNvPr id="3" name="Picture 2">
            <a:extLst>
              <a:ext uri="{FF2B5EF4-FFF2-40B4-BE49-F238E27FC236}">
                <a16:creationId xmlns:a16="http://schemas.microsoft.com/office/drawing/2014/main" id="{828787C4-0041-B896-FE89-5D869D5C05B2}"/>
              </a:ext>
            </a:extLst>
          </p:cNvPr>
          <p:cNvPicPr>
            <a:picLocks noChangeAspect="1"/>
          </p:cNvPicPr>
          <p:nvPr/>
        </p:nvPicPr>
        <p:blipFill>
          <a:blip r:embed="rId3"/>
          <a:stretch>
            <a:fillRect/>
          </a:stretch>
        </p:blipFill>
        <p:spPr>
          <a:xfrm>
            <a:off x="215020" y="950976"/>
            <a:ext cx="5852160" cy="2732085"/>
          </a:xfrm>
          <a:prstGeom prst="rect">
            <a:avLst/>
          </a:prstGeom>
        </p:spPr>
      </p:pic>
    </p:spTree>
    <p:extLst>
      <p:ext uri="{BB962C8B-B14F-4D97-AF65-F5344CB8AC3E}">
        <p14:creationId xmlns:p14="http://schemas.microsoft.com/office/powerpoint/2010/main" val="4089465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5D66-051D-9A3B-F478-1AAA73C86514}"/>
              </a:ext>
            </a:extLst>
          </p:cNvPr>
          <p:cNvSpPr>
            <a:spLocks noGrp="1"/>
          </p:cNvSpPr>
          <p:nvPr>
            <p:ph type="title"/>
          </p:nvPr>
        </p:nvSpPr>
        <p:spPr/>
        <p:txBody>
          <a:bodyPr/>
          <a:lstStyle/>
          <a:p>
            <a:r>
              <a:rPr lang="en-US" dirty="0"/>
              <a:t>Tallgrass – OnDemand</a:t>
            </a:r>
          </a:p>
        </p:txBody>
      </p:sp>
      <p:pic>
        <p:nvPicPr>
          <p:cNvPr id="5" name="Picture 4">
            <a:extLst>
              <a:ext uri="{FF2B5EF4-FFF2-40B4-BE49-F238E27FC236}">
                <a16:creationId xmlns:a16="http://schemas.microsoft.com/office/drawing/2014/main" id="{C9E0B4D2-4E91-B1A0-81BF-0F7B16E1F9B4}"/>
              </a:ext>
            </a:extLst>
          </p:cNvPr>
          <p:cNvPicPr>
            <a:picLocks noChangeAspect="1"/>
          </p:cNvPicPr>
          <p:nvPr/>
        </p:nvPicPr>
        <p:blipFill>
          <a:blip r:embed="rId2"/>
          <a:stretch>
            <a:fillRect/>
          </a:stretch>
        </p:blipFill>
        <p:spPr>
          <a:xfrm>
            <a:off x="6264998" y="111715"/>
            <a:ext cx="2792994" cy="2127995"/>
          </a:xfrm>
          <a:prstGeom prst="rect">
            <a:avLst/>
          </a:prstGeom>
        </p:spPr>
      </p:pic>
      <p:pic>
        <p:nvPicPr>
          <p:cNvPr id="4" name="Picture 3">
            <a:extLst>
              <a:ext uri="{FF2B5EF4-FFF2-40B4-BE49-F238E27FC236}">
                <a16:creationId xmlns:a16="http://schemas.microsoft.com/office/drawing/2014/main" id="{E3432400-138F-C5D3-FD95-C2AB8F31E444}"/>
              </a:ext>
            </a:extLst>
          </p:cNvPr>
          <p:cNvPicPr>
            <a:picLocks noChangeAspect="1"/>
          </p:cNvPicPr>
          <p:nvPr/>
        </p:nvPicPr>
        <p:blipFill>
          <a:blip r:embed="rId3"/>
          <a:stretch>
            <a:fillRect/>
          </a:stretch>
        </p:blipFill>
        <p:spPr>
          <a:xfrm>
            <a:off x="219456" y="949879"/>
            <a:ext cx="5852160" cy="3583063"/>
          </a:xfrm>
          <a:prstGeom prst="rect">
            <a:avLst/>
          </a:prstGeom>
        </p:spPr>
      </p:pic>
    </p:spTree>
    <p:extLst>
      <p:ext uri="{BB962C8B-B14F-4D97-AF65-F5344CB8AC3E}">
        <p14:creationId xmlns:p14="http://schemas.microsoft.com/office/powerpoint/2010/main" val="3468724132"/>
      </p:ext>
    </p:extLst>
  </p:cSld>
  <p:clrMapOvr>
    <a:masterClrMapping/>
  </p:clrMapOvr>
</p:sld>
</file>

<file path=ppt/theme/theme1.xml><?xml version="1.0" encoding="utf-8"?>
<a:theme xmlns:a="http://schemas.openxmlformats.org/drawingml/2006/main" name="Bob 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Bob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Bob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ob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ob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ob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b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ob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ob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58155</TotalTime>
  <Pages>4</Pages>
  <Words>163</Words>
  <Application>Microsoft Macintosh PowerPoint</Application>
  <PresentationFormat>On-screen Show (16:9)</PresentationFormat>
  <Paragraphs>27</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Andale Mono</vt:lpstr>
      <vt:lpstr>Arial</vt:lpstr>
      <vt:lpstr>Times New Roman</vt:lpstr>
      <vt:lpstr>Bob template</vt:lpstr>
      <vt:lpstr>Getting started on USGS Supercomputers</vt:lpstr>
      <vt:lpstr>Denali</vt:lpstr>
      <vt:lpstr>Denali</vt:lpstr>
      <vt:lpstr>Tallgrass</vt:lpstr>
      <vt:lpstr>Tallgrass – OnDemand</vt:lpstr>
      <vt:lpstr>Tallgrass – OnDemand</vt:lpstr>
      <vt:lpstr>Tallgrass – OnDemand</vt:lpstr>
      <vt:lpstr>Tallgrass – OnDemand</vt:lpstr>
      <vt:lpstr>Tallgrass – OnDemand</vt:lpstr>
    </vt:vector>
  </TitlesOfParts>
  <Manager>Visual Identity Committee</Manager>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Achievements, Challenges, and Future Directions – USGS Water Programs</dc:title>
  <dc:subject>General Information and Templates with USGS Visual Identity (VID)</dc:subject>
  <dc:creator>Bill Cunningham</dc:creator>
  <cp:keywords>slides, vugraphs, presentation, Arial, font, windows, templates</cp:keywords>
  <dc:description>Updated to incorporate revised Visual Identity (VID) System guidelines on fonts.  An exception to using the VID fonts is allowed for presentation materials.   The font Arial should be substituted for the VID fonts Univers Condensed Bold and Times Roman</dc:description>
  <cp:lastModifiedBy>Hughes, Joseph D</cp:lastModifiedBy>
  <cp:revision>1063</cp:revision>
  <cp:lastPrinted>2013-12-03T12:58:17Z</cp:lastPrinted>
  <dcterms:created xsi:type="dcterms:W3CDTF">2002-11-03T19:43:43Z</dcterms:created>
  <dcterms:modified xsi:type="dcterms:W3CDTF">2023-07-12T14:23:25Z</dcterms:modified>
</cp:coreProperties>
</file>